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6"/>
  </p:sldMasterIdLst>
  <p:sldIdLst>
    <p:sldId id="256" r:id="rId7"/>
    <p:sldId id="259" r:id="rId8"/>
    <p:sldId id="25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AE43271-0DE1-A717-7B53-C3C5CE06B513}" name="Yannick Lair (Nokia)" initials="YL" userId="S::yannick.lair@nokia.com::e0601b81-de45-4b0d-b7c3-b06e9080ce2c" providerId="AD"/>
  <p188:author id="{D0F785F8-7E74-492B-54F5-7EAA0C30F82B}" name="Devaki Chandramouli (Nokia)" initials="D(" userId="S::devaki.chandramouli@nokia.com::ebf2a9f8-651b-4485-926f-9d93c0eafb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4AB792-426E-56EF-58A4-D71EF3264224}" v="23" dt="2025-05-06T22:34:01.286"/>
    <p1510:client id="{B697A5B1-526C-835E-118C-2215F5174F8A}" v="1" dt="2025-05-06T22:36:10.416"/>
    <p1510:client id="{C098EAC8-48C8-455C-C75F-BE34976AECBA}" v="232" dt="2025-05-06T22:11:04.8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3"/>
  </p:normalViewPr>
  <p:slideViewPr>
    <p:cSldViewPr snapToGrid="0">
      <p:cViewPr varScale="1">
        <p:scale>
          <a:sx n="115" d="100"/>
          <a:sy n="115" d="100"/>
        </p:scale>
        <p:origin x="71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vaki Chandramouli (Nokia)" userId="S::devaki.chandramouli@nokia.com::ebf2a9f8-651b-4485-926f-9d93c0eafbc5" providerId="AD" clId="Web-{B697A5B1-526C-835E-118C-2215F5174F8A}"/>
    <pc:docChg chg="delSld">
      <pc:chgData name="Devaki Chandramouli (Nokia)" userId="S::devaki.chandramouli@nokia.com::ebf2a9f8-651b-4485-926f-9d93c0eafbc5" providerId="AD" clId="Web-{B697A5B1-526C-835E-118C-2215F5174F8A}" dt="2025-05-06T22:36:10.416" v="0"/>
      <pc:docMkLst>
        <pc:docMk/>
      </pc:docMkLst>
      <pc:sldChg chg="del">
        <pc:chgData name="Devaki Chandramouli (Nokia)" userId="S::devaki.chandramouli@nokia.com::ebf2a9f8-651b-4485-926f-9d93c0eafbc5" providerId="AD" clId="Web-{B697A5B1-526C-835E-118C-2215F5174F8A}" dt="2025-05-06T22:36:10.416" v="0"/>
        <pc:sldMkLst>
          <pc:docMk/>
          <pc:sldMk cId="2465917788" sldId="25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64AD0-B466-3D13-BFE3-78E449A0B3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A5047B-370F-A85A-924D-78E9523D4A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DBF3B3-9E1D-DB32-3B7B-76F6017C2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AF184-9358-DC41-9854-9A8CED68D022}" type="datetimeFigureOut">
              <a:rPr lang="en-US" smtClean="0"/>
              <a:t>5/9/25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C78FE7-3739-D1E1-14F2-43F21BFEF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92040B-1DAC-238C-6369-D75D5A704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6646-7DD9-3247-ACD4-91532619A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440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9E335-FDEA-4457-9330-546A43F2F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86682B-63F1-8914-8DEC-B04D48A9A1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700AC-35D3-C12A-5829-824CDDFA9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AF184-9358-DC41-9854-9A8CED68D022}" type="datetimeFigureOut">
              <a:rPr lang="en-US" smtClean="0"/>
              <a:t>5/9/25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93860-34BB-B172-F93B-708DECD30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40D98-F213-02B8-7C76-3AD7DB27E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6646-7DD9-3247-ACD4-91532619A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372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88721D-EED4-8AAE-0C18-D80017A64E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603770-B465-40F5-ECF5-B9518FACE8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408C0B-2168-2CEC-1BCE-5D1C2E801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AF184-9358-DC41-9854-9A8CED68D022}" type="datetimeFigureOut">
              <a:rPr lang="en-US" smtClean="0"/>
              <a:t>5/9/25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3BB767-675D-AF1A-9A28-E9172FEF8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A7507-73BA-EDAB-863C-5E1DBA528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6646-7DD9-3247-ACD4-91532619A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264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23175-88A2-E380-82CD-744422E9D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F4E635-A163-C652-E17B-8E8578DDCC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7931DF-B1DF-6195-0E86-5B0498EBC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AF184-9358-DC41-9854-9A8CED68D022}" type="datetimeFigureOut">
              <a:rPr lang="en-US" smtClean="0"/>
              <a:t>5/9/25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E7BEFA-561C-39C6-61B1-06E3A22C6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37A412-7F09-59C1-3786-8A4E78A01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6646-7DD9-3247-ACD4-91532619A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043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FFB74-77CE-AFD5-6B38-5F037BE36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31802D-A25C-4E82-BF89-285D98244B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C90B57-81B9-CA75-0E9C-BC4CBCAC4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AF184-9358-DC41-9854-9A8CED68D022}" type="datetimeFigureOut">
              <a:rPr lang="en-US" smtClean="0"/>
              <a:t>5/9/25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49965-B244-4D14-13DF-6B2252B24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DDAB30-7480-4C91-793D-7B6DD3B58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6646-7DD9-3247-ACD4-91532619A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583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CDFD8-AF85-BE57-0375-1E38FF7A1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F402A-5AD3-5306-D32E-82C8701C4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80EDED-2C30-1169-6FC3-1684DB530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FD09D0-2D74-F9D7-BF53-C3E9F78F0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AF184-9358-DC41-9854-9A8CED68D022}" type="datetimeFigureOut">
              <a:rPr lang="en-US" smtClean="0"/>
              <a:t>5/9/25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49FDB9-FFB6-3565-7F72-B25A4F95A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189440-4E77-71F7-ECE9-3360E5669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6646-7DD9-3247-ACD4-91532619A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688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0C762-F745-6034-2C91-432BDFFAD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063AC2-1ED0-FAA2-08DC-D631F97820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9B0538-0601-9D0A-80B5-E2B94B7A6C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56072-5422-8D84-6155-F0812ECFB0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F60FB9-BCE6-9668-F0A9-AADC535C0A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601466-73C6-C1E7-7D25-9052B98D1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AF184-9358-DC41-9854-9A8CED68D022}" type="datetimeFigureOut">
              <a:rPr lang="en-US" smtClean="0"/>
              <a:t>5/9/25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550591-A68B-D9AD-E672-659DDD151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0D1529-3092-A1FA-884F-28318D7D1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6646-7DD9-3247-ACD4-91532619A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09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BB3A4-C717-3453-4F8C-9F0796B29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2970E8-A7E2-2B0E-0AA5-C9C5C21E7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AF184-9358-DC41-9854-9A8CED68D022}" type="datetimeFigureOut">
              <a:rPr lang="en-US" smtClean="0"/>
              <a:t>5/9/25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06529-1BB7-642D-C6CC-B2ED5E5D0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9A344D-1692-AD39-F5AC-D79FE82E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6646-7DD9-3247-ACD4-91532619A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202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3B4166-9A52-6A66-B312-2DC5523CA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AF184-9358-DC41-9854-9A8CED68D022}" type="datetimeFigureOut">
              <a:rPr lang="en-US" smtClean="0"/>
              <a:t>5/9/25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3B5A5C-5176-B63B-4486-BA3B0FA72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A58F52-A8D7-F598-AC46-69AC40DF3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6646-7DD9-3247-ACD4-91532619A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125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574D4-DF58-C70B-1CA4-BDD16FC17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05F80-EA75-180A-DC98-FDD9A66084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357BE-5F64-01C0-DE97-442B7B9B34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6A9D4E-26C4-6376-6006-77B55EAF8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AF184-9358-DC41-9854-9A8CED68D022}" type="datetimeFigureOut">
              <a:rPr lang="en-US" smtClean="0"/>
              <a:t>5/9/25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A0A520-5763-A669-016D-8C9D05347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169BAD-C587-980D-B955-0A861642B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6646-7DD9-3247-ACD4-91532619A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542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EAA937-CB7D-FFA4-B6F8-C31E7F211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DD4B19-BFF7-97F7-8E1D-52D7AE7A7F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EAC57D-F03A-B86D-DC9B-DDBDFA53CD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DACE41-2A52-CD2B-2E1E-E7BA0599E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AF184-9358-DC41-9854-9A8CED68D022}" type="datetimeFigureOut">
              <a:rPr lang="en-US" smtClean="0"/>
              <a:t>5/9/25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28E7EA-8271-1010-8EC6-86928EF35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418AFC-AC28-E3A6-9D9E-77E3C9BE1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6646-7DD9-3247-ACD4-91532619A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40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7201D0-A415-D27C-8A66-66EC25111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87F40E-9547-ABD6-5869-43DC3962D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234609-48E1-FD29-77FB-2720DB57BA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CAF184-9358-DC41-9854-9A8CED68D022}" type="datetimeFigureOut">
              <a:rPr lang="en-US" smtClean="0"/>
              <a:t>5/9/25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4FAC1-2584-F090-CAF2-52AB9D5FFA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3F2549-FD61-B6AE-898B-27FCE0ABC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166646-7DD9-3247-ACD4-91532619A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661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?tbid=375&amp;SubTB=385#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8E3AF-1E3D-0633-B9E8-13804C7410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3GPP SA2 6G System study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B8D626-C5BF-084C-0D34-14C72A90420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NOKIA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5F7E43-FC99-5EE7-307C-33C0FCD17B57}"/>
              </a:ext>
            </a:extLst>
          </p:cNvPr>
          <p:cNvSpPr txBox="1"/>
          <p:nvPr/>
        </p:nvSpPr>
        <p:spPr>
          <a:xfrm>
            <a:off x="9757317" y="245327"/>
            <a:ext cx="1962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S2-2505421</a:t>
            </a:r>
          </a:p>
        </p:txBody>
      </p:sp>
    </p:spTree>
    <p:extLst>
      <p:ext uri="{BB962C8B-B14F-4D97-AF65-F5344CB8AC3E}">
        <p14:creationId xmlns:p14="http://schemas.microsoft.com/office/powerpoint/2010/main" val="1166919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0F247-B69F-234D-615C-99D1CEE5B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6G System study timeline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911844-5CBD-8F7B-0D97-F675A57AE7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Target completion of Key issues by Q4 2025, latest by Q1 2026 (e.g. postponed KIs only in Q1 2026)</a:t>
            </a:r>
          </a:p>
          <a:p>
            <a:r>
              <a:rPr lang="en-US" dirty="0"/>
              <a:t>Strive for interim milestones for critical cross TSG work areas (e.g. migration &amp; interworking)</a:t>
            </a:r>
          </a:p>
          <a:p>
            <a:r>
              <a:rPr lang="en-US" dirty="0"/>
              <a:t>Strive for interim conclusions on an ongoing basis to make continuous progress</a:t>
            </a:r>
          </a:p>
          <a:p>
            <a:r>
              <a:rPr lang="en-US" dirty="0"/>
              <a:t>Strive for approval of 6G WID by Q42026. 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64FC19-80F8-228C-FE11-410E0D940E5D}"/>
              </a:ext>
            </a:extLst>
          </p:cNvPr>
          <p:cNvSpPr txBox="1"/>
          <p:nvPr/>
        </p:nvSpPr>
        <p:spPr>
          <a:xfrm>
            <a:off x="9757317" y="245327"/>
            <a:ext cx="1962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S2-2505421</a:t>
            </a:r>
          </a:p>
        </p:txBody>
      </p:sp>
    </p:spTree>
    <p:extLst>
      <p:ext uri="{BB962C8B-B14F-4D97-AF65-F5344CB8AC3E}">
        <p14:creationId xmlns:p14="http://schemas.microsoft.com/office/powerpoint/2010/main" val="3222762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63741-CADD-7F6B-E283-0ED6396BF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6G System study timeline</a:t>
            </a:r>
          </a:p>
        </p:txBody>
      </p:sp>
      <p:sp>
        <p:nvSpPr>
          <p:cNvPr id="5" name="Striped Right Arrow 4">
            <a:extLst>
              <a:ext uri="{FF2B5EF4-FFF2-40B4-BE49-F238E27FC236}">
                <a16:creationId xmlns:a16="http://schemas.microsoft.com/office/drawing/2014/main" id="{3757BC2D-B98E-1F94-F950-F95FC1A82298}"/>
              </a:ext>
            </a:extLst>
          </p:cNvPr>
          <p:cNvSpPr/>
          <p:nvPr/>
        </p:nvSpPr>
        <p:spPr>
          <a:xfrm>
            <a:off x="727117" y="3327094"/>
            <a:ext cx="11171095" cy="683046"/>
          </a:xfrm>
          <a:prstGeom prst="stripedRightArrow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F9E6A5-94C3-F8DF-4424-58C3B192F6E4}"/>
              </a:ext>
            </a:extLst>
          </p:cNvPr>
          <p:cNvCxnSpPr/>
          <p:nvPr/>
        </p:nvCxnSpPr>
        <p:spPr>
          <a:xfrm>
            <a:off x="1410161" y="3312401"/>
            <a:ext cx="0" cy="683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C61BC1E-BE9C-BF34-0C55-EBBB7E15D24C}"/>
              </a:ext>
            </a:extLst>
          </p:cNvPr>
          <p:cNvCxnSpPr/>
          <p:nvPr/>
        </p:nvCxnSpPr>
        <p:spPr>
          <a:xfrm>
            <a:off x="1893066" y="3327094"/>
            <a:ext cx="0" cy="683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D5BBA09-201B-FDE7-F69C-48C173B359EA}"/>
              </a:ext>
            </a:extLst>
          </p:cNvPr>
          <p:cNvCxnSpPr/>
          <p:nvPr/>
        </p:nvCxnSpPr>
        <p:spPr>
          <a:xfrm>
            <a:off x="2906618" y="3334437"/>
            <a:ext cx="0" cy="683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4098535-366D-D162-18C8-C996FECC2706}"/>
              </a:ext>
            </a:extLst>
          </p:cNvPr>
          <p:cNvCxnSpPr>
            <a:cxnSpLocks/>
          </p:cNvCxnSpPr>
          <p:nvPr/>
        </p:nvCxnSpPr>
        <p:spPr>
          <a:xfrm>
            <a:off x="2398008" y="2950682"/>
            <a:ext cx="0" cy="139914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5E671C2-875E-2D79-93FB-1086111688BD}"/>
              </a:ext>
            </a:extLst>
          </p:cNvPr>
          <p:cNvCxnSpPr>
            <a:cxnSpLocks/>
          </p:cNvCxnSpPr>
          <p:nvPr/>
        </p:nvCxnSpPr>
        <p:spPr>
          <a:xfrm>
            <a:off x="3486842" y="2950682"/>
            <a:ext cx="0" cy="139914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92FD5DB-2A32-B564-A8AD-18FE33A93BD3}"/>
              </a:ext>
            </a:extLst>
          </p:cNvPr>
          <p:cNvCxnSpPr/>
          <p:nvPr/>
        </p:nvCxnSpPr>
        <p:spPr>
          <a:xfrm>
            <a:off x="3940367" y="3334437"/>
            <a:ext cx="0" cy="683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AC2C5FE-8095-60A4-FEE1-80F0018C2BD4}"/>
              </a:ext>
            </a:extLst>
          </p:cNvPr>
          <p:cNvCxnSpPr/>
          <p:nvPr/>
        </p:nvCxnSpPr>
        <p:spPr>
          <a:xfrm>
            <a:off x="4403076" y="3334437"/>
            <a:ext cx="0" cy="683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A3BD953-4AA4-0E50-A237-47CF96861FE6}"/>
              </a:ext>
            </a:extLst>
          </p:cNvPr>
          <p:cNvCxnSpPr>
            <a:cxnSpLocks/>
          </p:cNvCxnSpPr>
          <p:nvPr/>
        </p:nvCxnSpPr>
        <p:spPr>
          <a:xfrm>
            <a:off x="4773979" y="2948844"/>
            <a:ext cx="0" cy="139914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F197758-6340-23BD-4C55-2454400304C6}"/>
              </a:ext>
            </a:extLst>
          </p:cNvPr>
          <p:cNvCxnSpPr/>
          <p:nvPr/>
        </p:nvCxnSpPr>
        <p:spPr>
          <a:xfrm>
            <a:off x="5414791" y="3350961"/>
            <a:ext cx="0" cy="683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5E72362-4994-9602-C2F4-6970DAFFEA8F}"/>
              </a:ext>
            </a:extLst>
          </p:cNvPr>
          <p:cNvCxnSpPr>
            <a:cxnSpLocks/>
          </p:cNvCxnSpPr>
          <p:nvPr/>
        </p:nvCxnSpPr>
        <p:spPr>
          <a:xfrm>
            <a:off x="6108857" y="2996586"/>
            <a:ext cx="0" cy="139914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B86DAD7-6386-CB3C-2644-4F9C4994E2C2}"/>
              </a:ext>
            </a:extLst>
          </p:cNvPr>
          <p:cNvCxnSpPr/>
          <p:nvPr/>
        </p:nvCxnSpPr>
        <p:spPr>
          <a:xfrm>
            <a:off x="6593596" y="3354634"/>
            <a:ext cx="0" cy="683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F2927BD-69D6-2072-9E93-249EC4CFE5ED}"/>
              </a:ext>
            </a:extLst>
          </p:cNvPr>
          <p:cNvCxnSpPr/>
          <p:nvPr/>
        </p:nvCxnSpPr>
        <p:spPr>
          <a:xfrm>
            <a:off x="7023254" y="3354634"/>
            <a:ext cx="0" cy="683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E8965E6-0EDC-A2A7-B980-7FC7DD89FA3C}"/>
              </a:ext>
            </a:extLst>
          </p:cNvPr>
          <p:cNvCxnSpPr>
            <a:cxnSpLocks/>
          </p:cNvCxnSpPr>
          <p:nvPr/>
        </p:nvCxnSpPr>
        <p:spPr>
          <a:xfrm>
            <a:off x="7427208" y="2958027"/>
            <a:ext cx="0" cy="139914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13995D-9151-81E1-82B4-9482DFC1C2DF}"/>
              </a:ext>
            </a:extLst>
          </p:cNvPr>
          <p:cNvCxnSpPr/>
          <p:nvPr/>
        </p:nvCxnSpPr>
        <p:spPr>
          <a:xfrm>
            <a:off x="7737513" y="3350961"/>
            <a:ext cx="0" cy="683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FF38B2E-F776-362D-6B1E-6E04422234C9}"/>
              </a:ext>
            </a:extLst>
          </p:cNvPr>
          <p:cNvCxnSpPr/>
          <p:nvPr/>
        </p:nvCxnSpPr>
        <p:spPr>
          <a:xfrm>
            <a:off x="8167171" y="3350961"/>
            <a:ext cx="0" cy="683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4152296-19EC-DB9C-D209-D2AA925E8ED2}"/>
              </a:ext>
            </a:extLst>
          </p:cNvPr>
          <p:cNvCxnSpPr>
            <a:cxnSpLocks/>
          </p:cNvCxnSpPr>
          <p:nvPr/>
        </p:nvCxnSpPr>
        <p:spPr>
          <a:xfrm>
            <a:off x="8549091" y="2989242"/>
            <a:ext cx="0" cy="139914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52DEA04-74ED-49C6-E82F-712584786CB4}"/>
              </a:ext>
            </a:extLst>
          </p:cNvPr>
          <p:cNvCxnSpPr/>
          <p:nvPr/>
        </p:nvCxnSpPr>
        <p:spPr>
          <a:xfrm>
            <a:off x="9026488" y="3310562"/>
            <a:ext cx="0" cy="683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BBFF627-A8F3-06A4-ABCB-2146368BC1DB}"/>
              </a:ext>
            </a:extLst>
          </p:cNvPr>
          <p:cNvCxnSpPr/>
          <p:nvPr/>
        </p:nvCxnSpPr>
        <p:spPr>
          <a:xfrm>
            <a:off x="9456146" y="3310562"/>
            <a:ext cx="0" cy="683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CEF36A0-9D8B-10EF-3559-3CFF149F6C76}"/>
              </a:ext>
            </a:extLst>
          </p:cNvPr>
          <p:cNvCxnSpPr>
            <a:cxnSpLocks/>
          </p:cNvCxnSpPr>
          <p:nvPr/>
        </p:nvCxnSpPr>
        <p:spPr>
          <a:xfrm>
            <a:off x="9838066" y="2948843"/>
            <a:ext cx="0" cy="139914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Rectangular Callout 37">
            <a:extLst>
              <a:ext uri="{FF2B5EF4-FFF2-40B4-BE49-F238E27FC236}">
                <a16:creationId xmlns:a16="http://schemas.microsoft.com/office/drawing/2014/main" id="{C155FBD2-70EB-A14C-FDBB-A94253148778}"/>
              </a:ext>
            </a:extLst>
          </p:cNvPr>
          <p:cNvSpPr/>
          <p:nvPr/>
        </p:nvSpPr>
        <p:spPr>
          <a:xfrm>
            <a:off x="526060" y="1954854"/>
            <a:ext cx="1222868" cy="528810"/>
          </a:xfrm>
          <a:prstGeom prst="wedgeRectCallout">
            <a:avLst>
              <a:gd name="adj1" fmla="val 63634"/>
              <a:gd name="adj2" fmla="val 21491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/>
              <a:t>SA2#169</a:t>
            </a:r>
          </a:p>
          <a:p>
            <a:pPr algn="ctr"/>
            <a:r>
              <a:rPr lang="en-US" sz="1200"/>
              <a:t>SA2 6G SID approved</a:t>
            </a:r>
          </a:p>
        </p:txBody>
      </p:sp>
      <p:sp>
        <p:nvSpPr>
          <p:cNvPr id="39" name="Rectangular Callout 38">
            <a:extLst>
              <a:ext uri="{FF2B5EF4-FFF2-40B4-BE49-F238E27FC236}">
                <a16:creationId xmlns:a16="http://schemas.microsoft.com/office/drawing/2014/main" id="{6A1D7C9F-C314-8DE6-5D7B-E87FD09E0C8B}"/>
              </a:ext>
            </a:extLst>
          </p:cNvPr>
          <p:cNvSpPr/>
          <p:nvPr/>
        </p:nvSpPr>
        <p:spPr>
          <a:xfrm>
            <a:off x="1727979" y="4919877"/>
            <a:ext cx="1721373" cy="628903"/>
          </a:xfrm>
          <a:prstGeom prst="wedgeRectCallout">
            <a:avLst>
              <a:gd name="adj1" fmla="val 34529"/>
              <a:gd name="adj2" fmla="val -23078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200"/>
              <a:t>SA2#170</a:t>
            </a:r>
          </a:p>
          <a:p>
            <a:pPr algn="ctr"/>
            <a:r>
              <a:rPr lang="en-US" sz="1200"/>
              <a:t>TR </a:t>
            </a:r>
            <a:r>
              <a:rPr lang="en-US" sz="1200" err="1"/>
              <a:t>ToC</a:t>
            </a:r>
            <a:r>
              <a:rPr lang="en-US" sz="1200"/>
              <a:t>, Key issues, arch. assumptions</a:t>
            </a:r>
          </a:p>
        </p:txBody>
      </p:sp>
      <p:sp>
        <p:nvSpPr>
          <p:cNvPr id="40" name="Rectangular Callout 39">
            <a:extLst>
              <a:ext uri="{FF2B5EF4-FFF2-40B4-BE49-F238E27FC236}">
                <a16:creationId xmlns:a16="http://schemas.microsoft.com/office/drawing/2014/main" id="{9D22E6E4-9727-5571-5C08-B79A3B914899}"/>
              </a:ext>
            </a:extLst>
          </p:cNvPr>
          <p:cNvSpPr/>
          <p:nvPr/>
        </p:nvSpPr>
        <p:spPr>
          <a:xfrm>
            <a:off x="2576305" y="1437335"/>
            <a:ext cx="1955750" cy="727679"/>
          </a:xfrm>
          <a:prstGeom prst="wedgeRectCallout">
            <a:avLst>
              <a:gd name="adj1" fmla="val 45881"/>
              <a:gd name="adj2" fmla="val 23365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200"/>
              <a:t>SA2#172</a:t>
            </a:r>
          </a:p>
          <a:p>
            <a:pPr algn="ctr"/>
            <a:r>
              <a:rPr lang="en-US" sz="1200"/>
              <a:t>Key Issues (prioritized) + solutions</a:t>
            </a:r>
          </a:p>
        </p:txBody>
      </p:sp>
      <p:sp>
        <p:nvSpPr>
          <p:cNvPr id="41" name="Rectangular Callout 40">
            <a:extLst>
              <a:ext uri="{FF2B5EF4-FFF2-40B4-BE49-F238E27FC236}">
                <a16:creationId xmlns:a16="http://schemas.microsoft.com/office/drawing/2014/main" id="{A704ABBB-0F55-743E-5E84-65A8BCB4F6AA}"/>
              </a:ext>
            </a:extLst>
          </p:cNvPr>
          <p:cNvSpPr/>
          <p:nvPr/>
        </p:nvSpPr>
        <p:spPr>
          <a:xfrm>
            <a:off x="3556746" y="5060988"/>
            <a:ext cx="1468917" cy="585558"/>
          </a:xfrm>
          <a:prstGeom prst="wedgeRectCallout">
            <a:avLst>
              <a:gd name="adj1" fmla="val -23723"/>
              <a:gd name="adj2" fmla="val -251088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/>
              <a:t>SA2#171</a:t>
            </a:r>
          </a:p>
          <a:p>
            <a:pPr algn="ctr"/>
            <a:r>
              <a:rPr lang="en-US" sz="1200"/>
              <a:t>Key Issues + solutions</a:t>
            </a:r>
          </a:p>
        </p:txBody>
      </p:sp>
      <p:sp>
        <p:nvSpPr>
          <p:cNvPr id="42" name="Rectangular Callout 41">
            <a:extLst>
              <a:ext uri="{FF2B5EF4-FFF2-40B4-BE49-F238E27FC236}">
                <a16:creationId xmlns:a16="http://schemas.microsoft.com/office/drawing/2014/main" id="{629BFCE2-DCF3-8111-157E-43008762240F}"/>
              </a:ext>
            </a:extLst>
          </p:cNvPr>
          <p:cNvSpPr/>
          <p:nvPr/>
        </p:nvSpPr>
        <p:spPr>
          <a:xfrm>
            <a:off x="5021856" y="1352931"/>
            <a:ext cx="1720464" cy="664886"/>
          </a:xfrm>
          <a:prstGeom prst="wedgeRectCallout">
            <a:avLst>
              <a:gd name="adj1" fmla="val -27984"/>
              <a:gd name="adj2" fmla="val 2468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200"/>
              <a:t>SA2#173</a:t>
            </a:r>
          </a:p>
          <a:p>
            <a:pPr algn="ctr"/>
            <a:r>
              <a:rPr lang="en-US" sz="1200"/>
              <a:t>Solutions </a:t>
            </a:r>
          </a:p>
        </p:txBody>
      </p:sp>
      <p:sp>
        <p:nvSpPr>
          <p:cNvPr id="43" name="Rectangular Callout 42">
            <a:extLst>
              <a:ext uri="{FF2B5EF4-FFF2-40B4-BE49-F238E27FC236}">
                <a16:creationId xmlns:a16="http://schemas.microsoft.com/office/drawing/2014/main" id="{E4B0E0DC-D13D-0AA1-9E59-76796E998E29}"/>
              </a:ext>
            </a:extLst>
          </p:cNvPr>
          <p:cNvSpPr/>
          <p:nvPr/>
        </p:nvSpPr>
        <p:spPr>
          <a:xfrm>
            <a:off x="1889457" y="2244486"/>
            <a:ext cx="1222868" cy="528810"/>
          </a:xfrm>
          <a:prstGeom prst="wedgeRectCallout">
            <a:avLst>
              <a:gd name="adj1" fmla="val -9286"/>
              <a:gd name="adj2" fmla="val 104935"/>
            </a:avLst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/>
              <a:t>TSG SA#108</a:t>
            </a:r>
          </a:p>
          <a:p>
            <a:pPr algn="ctr"/>
            <a:r>
              <a:rPr lang="en-US" sz="1200"/>
              <a:t>SA2 6G SID approved</a:t>
            </a:r>
          </a:p>
        </p:txBody>
      </p:sp>
      <p:sp>
        <p:nvSpPr>
          <p:cNvPr id="44" name="Rectangular Callout 43">
            <a:extLst>
              <a:ext uri="{FF2B5EF4-FFF2-40B4-BE49-F238E27FC236}">
                <a16:creationId xmlns:a16="http://schemas.microsoft.com/office/drawing/2014/main" id="{FE285316-1622-109F-4517-573D87453EC0}"/>
              </a:ext>
            </a:extLst>
          </p:cNvPr>
          <p:cNvSpPr/>
          <p:nvPr/>
        </p:nvSpPr>
        <p:spPr>
          <a:xfrm>
            <a:off x="5344064" y="5060988"/>
            <a:ext cx="1720464" cy="480736"/>
          </a:xfrm>
          <a:prstGeom prst="wedgeRectCallout">
            <a:avLst>
              <a:gd name="adj1" fmla="val 22993"/>
              <a:gd name="adj2" fmla="val -241838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200"/>
              <a:t>SA2#174</a:t>
            </a:r>
          </a:p>
          <a:p>
            <a:pPr algn="ctr"/>
            <a:r>
              <a:rPr lang="en-US" sz="1200"/>
              <a:t>Solutions only</a:t>
            </a:r>
          </a:p>
        </p:txBody>
      </p:sp>
      <p:sp>
        <p:nvSpPr>
          <p:cNvPr id="45" name="Rectangular Callout 44">
            <a:extLst>
              <a:ext uri="{FF2B5EF4-FFF2-40B4-BE49-F238E27FC236}">
                <a16:creationId xmlns:a16="http://schemas.microsoft.com/office/drawing/2014/main" id="{5FF19D67-043B-B945-CA87-F094895048DF}"/>
              </a:ext>
            </a:extLst>
          </p:cNvPr>
          <p:cNvSpPr/>
          <p:nvPr/>
        </p:nvSpPr>
        <p:spPr>
          <a:xfrm>
            <a:off x="6861307" y="1316277"/>
            <a:ext cx="1720464" cy="1165624"/>
          </a:xfrm>
          <a:prstGeom prst="wedgeRectCallout">
            <a:avLst>
              <a:gd name="adj1" fmla="val -40768"/>
              <a:gd name="adj2" fmla="val 12594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200"/>
              <a:t>SA2#175</a:t>
            </a:r>
          </a:p>
          <a:p>
            <a:pPr algn="ctr"/>
            <a:r>
              <a:rPr lang="en-US" sz="1200"/>
              <a:t>Interim conclusion for Migration</a:t>
            </a:r>
          </a:p>
          <a:p>
            <a:pPr algn="ctr"/>
            <a:r>
              <a:rPr lang="en-US" sz="1200"/>
              <a:t>Strive for consensus on Overall architecture – baseline</a:t>
            </a:r>
          </a:p>
        </p:txBody>
      </p:sp>
      <p:sp>
        <p:nvSpPr>
          <p:cNvPr id="46" name="Rectangular Callout 45">
            <a:extLst>
              <a:ext uri="{FF2B5EF4-FFF2-40B4-BE49-F238E27FC236}">
                <a16:creationId xmlns:a16="http://schemas.microsoft.com/office/drawing/2014/main" id="{85562C9F-8875-AB6F-2A34-7DEE52AA5831}"/>
              </a:ext>
            </a:extLst>
          </p:cNvPr>
          <p:cNvSpPr/>
          <p:nvPr/>
        </p:nvSpPr>
        <p:spPr>
          <a:xfrm>
            <a:off x="7593099" y="4858679"/>
            <a:ext cx="1720464" cy="683045"/>
          </a:xfrm>
          <a:prstGeom prst="wedgeRectCallout">
            <a:avLst>
              <a:gd name="adj1" fmla="val -30077"/>
              <a:gd name="adj2" fmla="val -19584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200"/>
              <a:t>SA2#176</a:t>
            </a:r>
            <a:endParaRPr lang="en-US"/>
          </a:p>
          <a:p>
            <a:pPr algn="ctr"/>
            <a:r>
              <a:rPr lang="en-US" sz="1200"/>
              <a:t>Interim conclusions continues, progress overall architecture</a:t>
            </a:r>
            <a:endParaRPr lang="en-US"/>
          </a:p>
        </p:txBody>
      </p:sp>
      <p:sp>
        <p:nvSpPr>
          <p:cNvPr id="50" name="Rectangular Callout 49">
            <a:extLst>
              <a:ext uri="{FF2B5EF4-FFF2-40B4-BE49-F238E27FC236}">
                <a16:creationId xmlns:a16="http://schemas.microsoft.com/office/drawing/2014/main" id="{B01435E7-A3CD-AE6B-0C7F-D4C72C95A158}"/>
              </a:ext>
            </a:extLst>
          </p:cNvPr>
          <p:cNvSpPr/>
          <p:nvPr/>
        </p:nvSpPr>
        <p:spPr>
          <a:xfrm>
            <a:off x="8686681" y="1978606"/>
            <a:ext cx="1802159" cy="708780"/>
          </a:xfrm>
          <a:prstGeom prst="wedgeRectCallout">
            <a:avLst>
              <a:gd name="adj1" fmla="val -20227"/>
              <a:gd name="adj2" fmla="val 16642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200"/>
              <a:t>SA2#177, SA2#178</a:t>
            </a:r>
          </a:p>
          <a:p>
            <a:pPr algn="ctr"/>
            <a:r>
              <a:rPr lang="en-US" sz="1200"/>
              <a:t>Conclusions for main key issues, overall arch. finalized, WID approved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EE60FBD-9033-2102-1F75-C64217B008AE}"/>
              </a:ext>
            </a:extLst>
          </p:cNvPr>
          <p:cNvCxnSpPr/>
          <p:nvPr/>
        </p:nvCxnSpPr>
        <p:spPr>
          <a:xfrm>
            <a:off x="10236509" y="3358305"/>
            <a:ext cx="0" cy="683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F9CF4ED-2B27-D7A7-517B-3178AA98F886}"/>
              </a:ext>
            </a:extLst>
          </p:cNvPr>
          <p:cNvCxnSpPr/>
          <p:nvPr/>
        </p:nvCxnSpPr>
        <p:spPr>
          <a:xfrm>
            <a:off x="10666167" y="3358305"/>
            <a:ext cx="0" cy="683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44B1F47-CA60-F0FD-F605-048D03C0FC35}"/>
              </a:ext>
            </a:extLst>
          </p:cNvPr>
          <p:cNvCxnSpPr>
            <a:cxnSpLocks/>
          </p:cNvCxnSpPr>
          <p:nvPr/>
        </p:nvCxnSpPr>
        <p:spPr>
          <a:xfrm>
            <a:off x="11048087" y="2996586"/>
            <a:ext cx="0" cy="139914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ectangular Callout 53">
            <a:extLst>
              <a:ext uri="{FF2B5EF4-FFF2-40B4-BE49-F238E27FC236}">
                <a16:creationId xmlns:a16="http://schemas.microsoft.com/office/drawing/2014/main" id="{CBFCF67D-4220-749C-407C-2801E1D7F45C}"/>
              </a:ext>
            </a:extLst>
          </p:cNvPr>
          <p:cNvSpPr/>
          <p:nvPr/>
        </p:nvSpPr>
        <p:spPr>
          <a:xfrm>
            <a:off x="9790100" y="4847055"/>
            <a:ext cx="2080296" cy="940602"/>
          </a:xfrm>
          <a:prstGeom prst="wedgeRectCallout">
            <a:avLst>
              <a:gd name="adj1" fmla="val -31069"/>
              <a:gd name="adj2" fmla="val -18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200"/>
              <a:t>SA2#179</a:t>
            </a:r>
          </a:p>
          <a:p>
            <a:pPr algn="ctr"/>
            <a:r>
              <a:rPr lang="en-US" sz="1200"/>
              <a:t>Remaining KI finalized.</a:t>
            </a:r>
          </a:p>
          <a:p>
            <a:pPr algn="ctr"/>
            <a:r>
              <a:rPr lang="en-US" sz="1200"/>
              <a:t>Work item started – TS </a:t>
            </a:r>
            <a:r>
              <a:rPr lang="en-US" sz="1200" err="1"/>
              <a:t>ToC</a:t>
            </a:r>
            <a:r>
              <a:rPr lang="en-US" sz="1200"/>
              <a:t>, architecture related aspects.</a:t>
            </a:r>
          </a:p>
        </p:txBody>
      </p:sp>
      <p:sp>
        <p:nvSpPr>
          <p:cNvPr id="55" name="Rectangular Callout 54">
            <a:extLst>
              <a:ext uri="{FF2B5EF4-FFF2-40B4-BE49-F238E27FC236}">
                <a16:creationId xmlns:a16="http://schemas.microsoft.com/office/drawing/2014/main" id="{95A53269-B6F5-F047-7076-90E2416AF80A}"/>
              </a:ext>
            </a:extLst>
          </p:cNvPr>
          <p:cNvSpPr/>
          <p:nvPr/>
        </p:nvSpPr>
        <p:spPr>
          <a:xfrm>
            <a:off x="10974887" y="1801908"/>
            <a:ext cx="1222868" cy="847647"/>
          </a:xfrm>
          <a:prstGeom prst="wedgeRectCallout">
            <a:avLst>
              <a:gd name="adj1" fmla="val -142363"/>
              <a:gd name="adj2" fmla="val 127162"/>
            </a:avLst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/>
              <a:t>TSG SA#114</a:t>
            </a:r>
          </a:p>
          <a:p>
            <a:pPr algn="ctr"/>
            <a:r>
              <a:rPr lang="en-US" sz="1200"/>
              <a:t>SA2 6G TR + SA2 6G WID approved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27CEE88-0013-42CF-4460-F76313E36624}"/>
              </a:ext>
            </a:extLst>
          </p:cNvPr>
          <p:cNvSpPr txBox="1"/>
          <p:nvPr/>
        </p:nvSpPr>
        <p:spPr>
          <a:xfrm>
            <a:off x="2146453" y="4357170"/>
            <a:ext cx="540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/>
              <a:t>June 2025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B32C35-75EC-2165-B59F-A2C1AEFFDCF4}"/>
              </a:ext>
            </a:extLst>
          </p:cNvPr>
          <p:cNvSpPr txBox="1"/>
          <p:nvPr/>
        </p:nvSpPr>
        <p:spPr>
          <a:xfrm>
            <a:off x="3268335" y="4364518"/>
            <a:ext cx="540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/>
              <a:t>Sep 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99497C3-302F-C726-AAD0-4889D201D0C1}"/>
              </a:ext>
            </a:extLst>
          </p:cNvPr>
          <p:cNvSpPr txBox="1"/>
          <p:nvPr/>
        </p:nvSpPr>
        <p:spPr>
          <a:xfrm>
            <a:off x="4586685" y="4335220"/>
            <a:ext cx="540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/>
              <a:t>Dec</a:t>
            </a:r>
          </a:p>
          <a:p>
            <a:r>
              <a:rPr lang="en-US" sz="1000"/>
              <a:t>2025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8307E8A-CD1A-2744-BA11-5E409F33246C}"/>
              </a:ext>
            </a:extLst>
          </p:cNvPr>
          <p:cNvSpPr txBox="1"/>
          <p:nvPr/>
        </p:nvSpPr>
        <p:spPr>
          <a:xfrm>
            <a:off x="5882088" y="4344242"/>
            <a:ext cx="540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/>
              <a:t>March2026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C1B582E-5692-CE4D-0441-E099B5A05BD3}"/>
              </a:ext>
            </a:extLst>
          </p:cNvPr>
          <p:cNvSpPr txBox="1"/>
          <p:nvPr/>
        </p:nvSpPr>
        <p:spPr>
          <a:xfrm>
            <a:off x="7260247" y="4375936"/>
            <a:ext cx="540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/>
              <a:t>June 2026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1BBCA24-1229-9B3C-3594-5B5A685A8250}"/>
              </a:ext>
            </a:extLst>
          </p:cNvPr>
          <p:cNvSpPr txBox="1"/>
          <p:nvPr/>
        </p:nvSpPr>
        <p:spPr>
          <a:xfrm>
            <a:off x="8332421" y="4317264"/>
            <a:ext cx="540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/>
              <a:t>Sep</a:t>
            </a:r>
          </a:p>
          <a:p>
            <a:r>
              <a:rPr lang="en-US" sz="1000"/>
              <a:t>2026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433AC3E-2CB6-00AB-5C7E-6C7F7C467BBC}"/>
              </a:ext>
            </a:extLst>
          </p:cNvPr>
          <p:cNvSpPr txBox="1"/>
          <p:nvPr/>
        </p:nvSpPr>
        <p:spPr>
          <a:xfrm>
            <a:off x="9634069" y="4321614"/>
            <a:ext cx="540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/>
              <a:t>Dec</a:t>
            </a:r>
          </a:p>
          <a:p>
            <a:r>
              <a:rPr lang="en-US" sz="1000"/>
              <a:t>2026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AE463E8-0DC4-0DF5-1D5F-107630B40219}"/>
              </a:ext>
            </a:extLst>
          </p:cNvPr>
          <p:cNvSpPr txBox="1"/>
          <p:nvPr/>
        </p:nvSpPr>
        <p:spPr>
          <a:xfrm>
            <a:off x="10851951" y="4354791"/>
            <a:ext cx="540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/>
              <a:t>March2027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5369B0-A642-2248-E557-665AA331E836}"/>
              </a:ext>
            </a:extLst>
          </p:cNvPr>
          <p:cNvSpPr txBox="1"/>
          <p:nvPr/>
        </p:nvSpPr>
        <p:spPr>
          <a:xfrm>
            <a:off x="838200" y="5815476"/>
            <a:ext cx="3102167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200" b="1"/>
              <a:t>Note: </a:t>
            </a:r>
            <a:r>
              <a:rPr lang="en-US" sz="1200"/>
              <a:t>SA2#179 onwards not listed in official 3GPP calendar </a:t>
            </a:r>
            <a:r>
              <a:rPr lang="en-US" sz="1200">
                <a:hlinkClick r:id="rId2"/>
              </a:rPr>
              <a:t>https://portal.3gpp.org/Home.aspx?tbid=375&amp;SubTB=385#/</a:t>
            </a:r>
            <a:r>
              <a:rPr lang="en-US" sz="120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CF0BBC-7C3D-14BD-DC53-340C465CC214}"/>
              </a:ext>
            </a:extLst>
          </p:cNvPr>
          <p:cNvSpPr txBox="1"/>
          <p:nvPr/>
        </p:nvSpPr>
        <p:spPr>
          <a:xfrm>
            <a:off x="9757317" y="245327"/>
            <a:ext cx="1962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S2-2505421</a:t>
            </a:r>
          </a:p>
        </p:txBody>
      </p:sp>
    </p:spTree>
    <p:extLst>
      <p:ext uri="{BB962C8B-B14F-4D97-AF65-F5344CB8AC3E}">
        <p14:creationId xmlns:p14="http://schemas.microsoft.com/office/powerpoint/2010/main" val="2883156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RBI5PAMIO524-1616901215-47783</_dlc_DocId>
    <lcf76f155ced4ddcb4097134ff3c332f xmlns="3f2ce089-3858-4176-9a21-a30f9204848e">
      <Terms xmlns="http://schemas.microsoft.com/office/infopath/2007/PartnerControls"/>
    </lcf76f155ced4ddcb4097134ff3c332f>
    <TaxCatchAll xmlns="7275bb01-7583-478d-bc14-e839a2dd5989" xsi:nil="true"/>
    <HideFromDelve xmlns="71c5aaf6-e6ce-465b-b873-5148d2a4c105">false</HideFromDelve>
    <Comments xmlns="3f2ce089-3858-4176-9a21-a30f9204848e">OK</Comments>
    <_dlc_DocIdUrl xmlns="71c5aaf6-e6ce-465b-b873-5148d2a4c105">
      <Url>https://nokia.sharepoint.com/sites/gxp/_layouts/15/DocIdRedir.aspx?ID=RBI5PAMIO524-1616901215-47783</Url>
      <Description>RBI5PAMIO524-1616901215-47783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3F051A8D-D113-415D-96D3-CF9BE2C85D4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932B3C2-EA56-4C84-B656-11F100135129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D2E2654-9F57-4697-AD2E-62701C442B16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B329F23A-DAB2-44AF-98BC-1F660B936BE8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F9CE74C3-F995-4607-8ABA-B441B5BC6696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</Words>
  <Application>Microsoft Macintosh PowerPoint</Application>
  <PresentationFormat>Widescreen</PresentationFormat>
  <Paragraphs>49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3GPP SA2 6G System study planning</vt:lpstr>
      <vt:lpstr>6G System study timeline considerations</vt:lpstr>
      <vt:lpstr>6G System study timeline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Devaki Chandramouli (Nokia)</dc:creator>
  <cp:lastModifiedBy>Devaki Chandramouli (Nokia)</cp:lastModifiedBy>
  <cp:revision>5</cp:revision>
  <dcterms:created xsi:type="dcterms:W3CDTF">2025-04-12T04:58:51Z</dcterms:created>
  <dcterms:modified xsi:type="dcterms:W3CDTF">2025-05-09T22:17:28Z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ff847d11-9520-4f04-8e28-505845859bd2</vt:lpwstr>
  </property>
</Properties>
</file>